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6" r:id="rId5"/>
    <p:sldId id="363" r:id="rId6"/>
    <p:sldId id="365" r:id="rId7"/>
    <p:sldId id="368" r:id="rId8"/>
    <p:sldId id="369" r:id="rId9"/>
    <p:sldId id="370" r:id="rId10"/>
    <p:sldId id="371" r:id="rId11"/>
    <p:sldId id="3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4F5"/>
    <a:srgbClr val="F7F6F3"/>
    <a:srgbClr val="E1EBFE"/>
    <a:srgbClr val="F5F7FB"/>
    <a:srgbClr val="FFFDF7"/>
    <a:srgbClr val="FFFEF8"/>
    <a:srgbClr val="F8F6F5"/>
    <a:srgbClr val="151635"/>
    <a:srgbClr val="03213B"/>
    <a:srgbClr val="021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5634"/>
  </p:normalViewPr>
  <p:slideViewPr>
    <p:cSldViewPr snapToGrid="0" showGuides="1">
      <p:cViewPr varScale="1">
        <p:scale>
          <a:sx n="103" d="100"/>
          <a:sy n="103" d="100"/>
        </p:scale>
        <p:origin x="72" y="15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ab Das" userId="ebdad78e63cdf28d" providerId="LiveId" clId="{1DF4A7C2-82D8-4104-8508-215222E47EAD}"/>
    <pc:docChg chg="modSld">
      <pc:chgData name="Arnab Das" userId="ebdad78e63cdf28d" providerId="LiveId" clId="{1DF4A7C2-82D8-4104-8508-215222E47EAD}" dt="2025-03-06T21:44:58.191" v="1" actId="20577"/>
      <pc:docMkLst>
        <pc:docMk/>
      </pc:docMkLst>
      <pc:sldChg chg="modSp mod">
        <pc:chgData name="Arnab Das" userId="ebdad78e63cdf28d" providerId="LiveId" clId="{1DF4A7C2-82D8-4104-8508-215222E47EAD}" dt="2025-03-06T21:44:58.191" v="1" actId="20577"/>
        <pc:sldMkLst>
          <pc:docMk/>
          <pc:sldMk cId="3230294661" sldId="303"/>
        </pc:sldMkLst>
        <pc:spChg chg="mod">
          <ac:chgData name="Arnab Das" userId="ebdad78e63cdf28d" providerId="LiveId" clId="{1DF4A7C2-82D8-4104-8508-215222E47EAD}" dt="2025-03-06T21:44:58.191" v="1" actId="20577"/>
          <ac:spMkLst>
            <pc:docMk/>
            <pc:sldMk cId="3230294661" sldId="303"/>
            <ac:spMk id="15" creationId="{0710CB70-911B-13D8-EFCD-B894B012130B}"/>
          </ac:spMkLst>
        </pc:spChg>
      </pc:sldChg>
    </pc:docChg>
  </pc:docChgLst>
  <pc:docChgLst>
    <pc:chgData name="Arnab Das" userId="ebdad78e63cdf28d" providerId="LiveId" clId="{92DF6A86-1F79-4A56-ADEC-03D1CCD46EFA}"/>
    <pc:docChg chg="delSld">
      <pc:chgData name="Arnab Das" userId="ebdad78e63cdf28d" providerId="LiveId" clId="{92DF6A86-1F79-4A56-ADEC-03D1CCD46EFA}" dt="2024-08-17T20:03:47.731" v="4" actId="2696"/>
      <pc:docMkLst>
        <pc:docMk/>
      </pc:docMkLst>
      <pc:sldChg chg="del">
        <pc:chgData name="Arnab Das" userId="ebdad78e63cdf28d" providerId="LiveId" clId="{92DF6A86-1F79-4A56-ADEC-03D1CCD46EFA}" dt="2024-08-17T20:03:47.731" v="4" actId="2696"/>
        <pc:sldMkLst>
          <pc:docMk/>
          <pc:sldMk cId="2775535166" sldId="275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478079616" sldId="277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640288181" sldId="278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1246021298" sldId="279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107888131" sldId="281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157109385" sldId="282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2517140333" sldId="283"/>
        </pc:sldMkLst>
      </pc:sldChg>
      <pc:sldChg chg="del">
        <pc:chgData name="Arnab Das" userId="ebdad78e63cdf28d" providerId="LiveId" clId="{92DF6A86-1F79-4A56-ADEC-03D1CCD46EFA}" dt="2024-08-17T20:03:38.838" v="3" actId="2696"/>
        <pc:sldMkLst>
          <pc:docMk/>
          <pc:sldMk cId="3760906987" sldId="285"/>
        </pc:sldMkLst>
      </pc:sldChg>
      <pc:sldChg chg="del">
        <pc:chgData name="Arnab Das" userId="ebdad78e63cdf28d" providerId="LiveId" clId="{92DF6A86-1F79-4A56-ADEC-03D1CCD46EFA}" dt="2024-08-17T20:03:32.425" v="0" actId="2696"/>
        <pc:sldMkLst>
          <pc:docMk/>
          <pc:sldMk cId="4157533387" sldId="288"/>
        </pc:sldMkLst>
      </pc:sldChg>
      <pc:sldChg chg="del">
        <pc:chgData name="Arnab Das" userId="ebdad78e63cdf28d" providerId="LiveId" clId="{92DF6A86-1F79-4A56-ADEC-03D1CCD46EFA}" dt="2024-08-17T20:03:36.909" v="2" actId="2696"/>
        <pc:sldMkLst>
          <pc:docMk/>
          <pc:sldMk cId="4182148033" sldId="293"/>
        </pc:sldMkLst>
      </pc:sldChg>
      <pc:sldChg chg="del">
        <pc:chgData name="Arnab Das" userId="ebdad78e63cdf28d" providerId="LiveId" clId="{92DF6A86-1F79-4A56-ADEC-03D1CCD46EFA}" dt="2024-08-17T20:03:47.731" v="4" actId="2696"/>
        <pc:sldMkLst>
          <pc:docMk/>
          <pc:sldMk cId="32955924" sldId="294"/>
        </pc:sldMkLst>
      </pc:sldChg>
      <pc:sldChg chg="del">
        <pc:chgData name="Arnab Das" userId="ebdad78e63cdf28d" providerId="LiveId" clId="{92DF6A86-1F79-4A56-ADEC-03D1CCD46EFA}" dt="2024-08-17T20:03:34.604" v="1" actId="2696"/>
        <pc:sldMkLst>
          <pc:docMk/>
          <pc:sldMk cId="2519727083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52332"/>
            <a:ext cx="5339998" cy="5330713"/>
          </a:xfrm>
        </p:spPr>
        <p:txBody>
          <a:bodyPr/>
          <a:lstStyle/>
          <a:p>
            <a:r>
              <a:rPr lang="en-US" sz="1600" dirty="0">
                <a:latin typeface="Spectral"/>
              </a:rPr>
              <a:t>Caching is a technique used to temporarily store copies of data in </a:t>
            </a:r>
            <a:r>
              <a:rPr lang="en-US" sz="1600" b="1" dirty="0">
                <a:latin typeface="Spectral"/>
              </a:rPr>
              <a:t>high-speed storage</a:t>
            </a:r>
            <a:r>
              <a:rPr lang="en-US" sz="1600" dirty="0">
                <a:latin typeface="Spectral"/>
              </a:rPr>
              <a:t> layers (such as RAM) to reduce the time taken to access data.</a:t>
            </a:r>
          </a:p>
          <a:p>
            <a:endParaRPr lang="en-US" sz="1600" dirty="0">
              <a:latin typeface="Spectral"/>
            </a:endParaRPr>
          </a:p>
          <a:p>
            <a:r>
              <a:rPr lang="en-US" sz="1600" dirty="0">
                <a:latin typeface="Spectral"/>
              </a:rPr>
              <a:t>The primary goal of caching is to improve system performance by </a:t>
            </a:r>
            <a:r>
              <a:rPr lang="en-US" sz="1600" b="1" dirty="0">
                <a:latin typeface="Spectral"/>
              </a:rPr>
              <a:t>reducing latency</a:t>
            </a:r>
            <a:r>
              <a:rPr lang="en-US" sz="1600" dirty="0">
                <a:latin typeface="Spectral"/>
              </a:rPr>
              <a:t>, offloading the main data store, and providing </a:t>
            </a:r>
            <a:r>
              <a:rPr lang="en-US" sz="1600" b="1" dirty="0">
                <a:latin typeface="Spectral"/>
              </a:rPr>
              <a:t>faster data retrieval.</a:t>
            </a:r>
            <a:endParaRPr lang="en-US" sz="16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83517"/>
            <a:ext cx="10657436" cy="913126"/>
          </a:xfrm>
        </p:spPr>
        <p:txBody>
          <a:bodyPr/>
          <a:lstStyle/>
          <a:p>
            <a:r>
              <a:rPr lang="en-IN" dirty="0"/>
              <a:t>What is Caching ?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00B192-AD43-7898-23C7-2FCBA9A7803D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atabase caching: Overview, types, strategies and their benefits.">
            <a:extLst>
              <a:ext uri="{FF2B5EF4-FFF2-40B4-BE49-F238E27FC236}">
                <a16:creationId xmlns:a16="http://schemas.microsoft.com/office/drawing/2014/main" id="{BE5B49E7-1C23-8903-2519-44005CE7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6094409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5DA0DB-CEB1-83D0-E4A6-0DDA66298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09" y="1851174"/>
            <a:ext cx="6094409" cy="40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E62A6-3F86-0324-F172-32D0C1C5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AFD0E-F6DA-AC06-6333-2EAA42EE9CB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BC2804D-AD3E-F1E7-1C23-6F14458A133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411820"/>
            <a:ext cx="5559266" cy="4752738"/>
          </a:xfrm>
        </p:spPr>
        <p:txBody>
          <a:bodyPr/>
          <a:lstStyle/>
          <a:p>
            <a:r>
              <a:rPr lang="en-US" sz="1600" dirty="0">
                <a:latin typeface="Spectral"/>
              </a:rPr>
              <a:t>Caching is essential for the following reasons:</a:t>
            </a:r>
          </a:p>
          <a:p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Improved Performance:</a:t>
            </a:r>
            <a:r>
              <a:rPr lang="en-US" sz="1600" dirty="0">
                <a:latin typeface="Spectral"/>
              </a:rPr>
              <a:t> By storing frequently accessed data in a cache, the time required to retrieve that data is significantly reduced.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Reduced Load on Backend Systems:</a:t>
            </a:r>
            <a:r>
              <a:rPr lang="en-US" sz="1600" dirty="0">
                <a:latin typeface="Spectral"/>
              </a:rPr>
              <a:t> Caching reduces the number of requests that need to be processed by the backend, freeing up resources for other operations.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Increased Scalability</a:t>
            </a:r>
            <a:r>
              <a:rPr lang="en-US" sz="1600" dirty="0">
                <a:latin typeface="Spectral"/>
              </a:rPr>
              <a:t>: Caches help in handling a large number of read requests, making the system more scalable.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Cost Efficiency</a:t>
            </a:r>
            <a:r>
              <a:rPr lang="en-US" sz="1600" dirty="0">
                <a:latin typeface="Spectral"/>
              </a:rPr>
              <a:t>: By reducing the load on backend systems, caching can help lower infrastructure costs.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Enhanced User Experience</a:t>
            </a:r>
            <a:r>
              <a:rPr lang="en-US" sz="1600" dirty="0">
                <a:latin typeface="Spectral"/>
              </a:rPr>
              <a:t>: Faster response times lead to a better user experience, particularly for web and mobile applications.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F213E7-4941-8000-CDCB-780BEFF0F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251085"/>
            <a:ext cx="8896516" cy="913126"/>
          </a:xfrm>
        </p:spPr>
        <p:txBody>
          <a:bodyPr/>
          <a:lstStyle/>
          <a:p>
            <a:r>
              <a:rPr lang="en-IN" dirty="0"/>
              <a:t>Why Use Caching 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147FC7-9FA8-D4A1-FEEC-1348484833C7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20EB9DB-29B6-E90E-3F00-D37D11E89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B5632F-0D1A-C795-E1ED-43D2CE5EA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465" y="12894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9E63F-D8D0-D917-EF93-E9119791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2CD42-F060-6395-E36B-E0F6198D553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AEBD79D-9955-B128-7E83-A5335EC382F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069769"/>
            <a:ext cx="5478741" cy="533071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In-Memory Cache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In-memory caches store data in the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main memory (RAM)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 for extremely fast access.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These caches are typically used for session management, storing frequently accessed objects, and as a front for databases.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" dirty="0">
              <a:solidFill>
                <a:schemeClr val="tx1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Examples: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Redis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 and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Memcached</a:t>
            </a:r>
            <a:r>
              <a:rPr lang="en-US" altLang="en-US" sz="900" dirty="0">
                <a:solidFill>
                  <a:srgbClr val="363737"/>
                </a:solidFill>
                <a:latin typeface="Spectral"/>
              </a:rPr>
              <a:t>.</a:t>
            </a:r>
            <a:endParaRPr lang="en-US" altLang="en-US" sz="900" dirty="0">
              <a:solidFill>
                <a:schemeClr val="tx1"/>
              </a:solidFill>
              <a:latin typeface="Spectral"/>
            </a:endParaRPr>
          </a:p>
          <a:p>
            <a:endParaRPr lang="en-IN" sz="14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Distributed Cache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100" b="1" dirty="0"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A distributed cache spans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multiple servers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 and is designed to handle large-scale systems.</a:t>
            </a: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It ensures that cached data is available across different nodes in a distributed system.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6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" dirty="0">
              <a:solidFill>
                <a:schemeClr val="tx1"/>
              </a:solidFill>
              <a:latin typeface="Spectral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Examples: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Redis Cluster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 and </a:t>
            </a:r>
            <a:r>
              <a:rPr lang="en-US" altLang="en-US" sz="1400" b="1" dirty="0">
                <a:solidFill>
                  <a:srgbClr val="363737"/>
                </a:solidFill>
                <a:latin typeface="Spectral"/>
              </a:rPr>
              <a:t>Amazon </a:t>
            </a:r>
            <a:r>
              <a:rPr lang="en-US" altLang="en-US" sz="1400" b="1" dirty="0" err="1">
                <a:solidFill>
                  <a:srgbClr val="363737"/>
                </a:solidFill>
                <a:latin typeface="Spectral"/>
              </a:rPr>
              <a:t>ElastiCache</a:t>
            </a:r>
            <a:r>
              <a:rPr lang="en-US" altLang="en-US" sz="1400" dirty="0">
                <a:solidFill>
                  <a:srgbClr val="363737"/>
                </a:solidFill>
                <a:latin typeface="Spectral"/>
              </a:rPr>
              <a:t>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2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363737"/>
              </a:solidFill>
              <a:latin typeface="Spectral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Client-Side Cache</a:t>
            </a:r>
          </a:p>
          <a:p>
            <a:r>
              <a:rPr lang="en-US" sz="1400" dirty="0">
                <a:latin typeface="Spectral"/>
              </a:rPr>
              <a:t>Client-side caching involves storing data on the client device, typically in the form of </a:t>
            </a:r>
            <a:r>
              <a:rPr lang="en-US" sz="1400" b="1" dirty="0">
                <a:latin typeface="Spectral"/>
              </a:rPr>
              <a:t>cookies</a:t>
            </a:r>
            <a:r>
              <a:rPr lang="en-US" sz="1400" dirty="0">
                <a:latin typeface="Spectral"/>
              </a:rPr>
              <a:t>, </a:t>
            </a:r>
            <a:r>
              <a:rPr lang="en-US" sz="1400" b="1" dirty="0">
                <a:latin typeface="Spectral"/>
              </a:rPr>
              <a:t>local storage</a:t>
            </a:r>
            <a:r>
              <a:rPr lang="en-US" sz="1400" dirty="0">
                <a:latin typeface="Spectral"/>
              </a:rPr>
              <a:t>, or application-specific caches.</a:t>
            </a:r>
          </a:p>
          <a:p>
            <a:r>
              <a:rPr lang="en-US" sz="1400" dirty="0">
                <a:latin typeface="Spectral"/>
              </a:rPr>
              <a:t>This is commonly used in web browsers to cache static assets like images, scripts, and stylesheets.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chemeClr val="tx1"/>
              </a:solidFill>
              <a:latin typeface="Spectral"/>
            </a:endParaRPr>
          </a:p>
          <a:p>
            <a:endParaRPr lang="en-IN" sz="1400" b="1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913D808-5CD5-8301-F359-B3F0C4AF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Types of Caching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D73882D-5719-38A7-6AC8-9B9435CBE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46662B-F056-20AF-443A-F3F5F442ED75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03A9E02-F249-1E0F-AE6B-118BD94900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92" t="4013" r="8928"/>
          <a:stretch>
            <a:fillRect/>
          </a:stretch>
        </p:blipFill>
        <p:spPr>
          <a:xfrm>
            <a:off x="7236577" y="3735125"/>
            <a:ext cx="3342954" cy="2967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4712B4-1D5C-753F-688A-59F69E0E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32" t="4093" r="9897"/>
          <a:stretch>
            <a:fillRect/>
          </a:stretch>
        </p:blipFill>
        <p:spPr>
          <a:xfrm>
            <a:off x="7236855" y="263123"/>
            <a:ext cx="3342954" cy="333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8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06A879-0F26-1697-B1E9-44ADF91FB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AE142-3993-805C-DA63-DFEDE10F8AA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26B0205-D229-BAA0-EB59-F84955326F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5330713"/>
          </a:xfrm>
        </p:spPr>
        <p:txBody>
          <a:bodyPr/>
          <a:lstStyle/>
          <a:p>
            <a:endParaRPr lang="en-US" sz="10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Database Cache</a:t>
            </a:r>
          </a:p>
          <a:p>
            <a:r>
              <a:rPr lang="en-US" dirty="0">
                <a:latin typeface="Spectral"/>
              </a:rPr>
              <a:t>Database caching involves storing frequently queried database results in a cache.</a:t>
            </a:r>
          </a:p>
          <a:p>
            <a:r>
              <a:rPr lang="en-US" dirty="0">
                <a:latin typeface="Spectral"/>
              </a:rPr>
              <a:t>This reduces the number of queries made to the database, improving performance and scalability.</a:t>
            </a:r>
          </a:p>
          <a:p>
            <a:endParaRPr lang="en-US" dirty="0">
              <a:latin typeface="Spectral"/>
            </a:endParaRPr>
          </a:p>
          <a:p>
            <a:endParaRPr lang="en-US" dirty="0">
              <a:latin typeface="Spectral"/>
            </a:endParaRPr>
          </a:p>
          <a:p>
            <a:endParaRPr lang="en-IN" sz="1000" b="1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latin typeface="Spectral"/>
              </a:rPr>
              <a:t>Content Delivery Network (CDN)</a:t>
            </a:r>
          </a:p>
          <a:p>
            <a:r>
              <a:rPr lang="en-US" dirty="0">
                <a:latin typeface="Spectral"/>
              </a:rPr>
              <a:t>CDN is used to store copies of content on servers distributed across different geographical locations.</a:t>
            </a:r>
          </a:p>
          <a:p>
            <a:r>
              <a:rPr lang="en-US" dirty="0">
                <a:latin typeface="Spectral"/>
              </a:rPr>
              <a:t>This reduces latency by serving content from a server closer to the user.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rgbClr val="363737"/>
              </a:solidFill>
              <a:latin typeface="Spectr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solidFill>
                <a:schemeClr val="tx1"/>
              </a:solidFill>
              <a:latin typeface="Spectral"/>
            </a:endParaRPr>
          </a:p>
          <a:p>
            <a:endParaRPr lang="en-IN" sz="1400" b="1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D16F11-27CA-4FE2-B9A8-1F7B6808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Types of Caching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435A25-25A3-F53B-EE04-AEF0BE258D20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What Is A Content Delivery Network (CDN) And How It Works">
            <a:extLst>
              <a:ext uri="{FF2B5EF4-FFF2-40B4-BE49-F238E27FC236}">
                <a16:creationId xmlns:a16="http://schemas.microsoft.com/office/drawing/2014/main" id="{F2B53254-458D-F234-15EB-8272CE710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527" y="3474652"/>
            <a:ext cx="5909111" cy="33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Is A Content Delivery Network (CDN) And How It Works">
            <a:extLst>
              <a:ext uri="{FF2B5EF4-FFF2-40B4-BE49-F238E27FC236}">
                <a16:creationId xmlns:a16="http://schemas.microsoft.com/office/drawing/2014/main" id="{831C0D6A-3268-1678-3732-1CEA847C7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405" y="0"/>
            <a:ext cx="5702883" cy="326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FE717CE-679B-39FC-2330-E8CBB658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500410" y="2552817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18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4DF239-7F3B-E787-A011-CA397D81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12E65-A5DA-32D1-7463-01479F34465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26152C3-2AC3-896E-367C-C8D01499AF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457350"/>
            <a:ext cx="5478741" cy="476057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Read-Through Cache</a:t>
            </a:r>
            <a:r>
              <a:rPr lang="en-US" sz="1600" dirty="0">
                <a:latin typeface="Spectral"/>
              </a:rPr>
              <a:t>: The application first checks the cache for data. If it's not there (a cache miss), it retrieves the data from the database and updates the cache.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Write-Through Cache</a:t>
            </a:r>
            <a:r>
              <a:rPr lang="en-US" sz="1600" dirty="0">
                <a:latin typeface="Spectral"/>
              </a:rPr>
              <a:t>: Data is written to both the cache and the database simultaneously, ensuring consistency but potentially impacting write performance.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Write-Back Cache</a:t>
            </a:r>
            <a:r>
              <a:rPr lang="en-US" sz="1600" dirty="0">
                <a:latin typeface="Spectral"/>
              </a:rPr>
              <a:t>: Data is written to the cache first and later synchronized with the database, improving write performance but risking data loss.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Cache-Aside (Lazy Loading)</a:t>
            </a:r>
            <a:r>
              <a:rPr lang="en-US" sz="1600" dirty="0">
                <a:latin typeface="Spectral"/>
              </a:rPr>
              <a:t>: The application is responsible for reading and writing from both the cache and the database.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10D07E-A3F4-ED8E-5C4C-4A7CD838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Caching Strategies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868FB0-7359-C82A-C347-3834780B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4E3BA3-FA93-A73B-9822-9C1D44002F88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08E89C6-C4CC-5163-2D33-8CD2A534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7701"/>
            <a:ext cx="6133539" cy="408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4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43FD66-138D-0E50-5F57-A826A64DD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BE567-FBBA-51EC-A6F4-E211F952A27B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AB82CAF-3C99-7FE1-2B07-BF31FF26BC5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142290"/>
            <a:ext cx="5179017" cy="5515259"/>
          </a:xfrm>
        </p:spPr>
        <p:txBody>
          <a:bodyPr/>
          <a:lstStyle/>
          <a:p>
            <a:r>
              <a:rPr lang="en-US" sz="1400" dirty="0">
                <a:latin typeface="Spectral"/>
              </a:rPr>
              <a:t>To manage the limited size of a cache, eviction policies are used to determine which data should be removed when the cache is full.</a:t>
            </a:r>
          </a:p>
          <a:p>
            <a:endParaRPr lang="en-US" sz="14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dirty="0">
                <a:latin typeface="Spectral"/>
              </a:rPr>
              <a:t>Least Recently Used (LRU)</a:t>
            </a:r>
          </a:p>
          <a:p>
            <a:r>
              <a:rPr lang="en-US" sz="1400" dirty="0">
                <a:latin typeface="Spectral"/>
              </a:rPr>
              <a:t>LRU evicts the least recently accessed data when the cache is full. It assumes that recently used data will likely be used again soon.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dirty="0">
                <a:latin typeface="Spectral"/>
              </a:rPr>
              <a:t>Least Frequently Used (LFU)</a:t>
            </a:r>
          </a:p>
          <a:p>
            <a:r>
              <a:rPr lang="en-US" sz="1400" dirty="0">
                <a:latin typeface="Spectral"/>
              </a:rPr>
              <a:t>LFU evicts data that has been accessed the least number of times, under the assumption that rarely accessed data is less likely to be needed.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Spectral"/>
              </a:rPr>
              <a:t>First In, First Out (FIFO)</a:t>
            </a:r>
          </a:p>
          <a:p>
            <a:r>
              <a:rPr lang="en-US" sz="1400" dirty="0">
                <a:latin typeface="Spectral"/>
              </a:rPr>
              <a:t>FIFO evicts the oldest data in the cache first, regardless of how often or recently it has been accessed.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b="1" dirty="0">
                <a:latin typeface="Spectral"/>
              </a:rPr>
              <a:t>Time-to-Live (TTL)</a:t>
            </a:r>
          </a:p>
          <a:p>
            <a:pPr indent="-228600"/>
            <a:r>
              <a:rPr lang="en-US" sz="1400" dirty="0">
                <a:latin typeface="Spectral"/>
              </a:rPr>
              <a:t>TTL is a time-based eviction policy where data is removed from the cache after a specified duration, regardless of usage.</a:t>
            </a:r>
            <a:endParaRPr lang="en-IN" sz="1400" b="1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E66DF4-58BC-0E8B-5F81-F4E16C6B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Cache Eviction Policies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BA3E5C-BED5-5B0C-38F8-49703E36AA24}"/>
              </a:ext>
            </a:extLst>
          </p:cNvPr>
          <p:cNvCxnSpPr>
            <a:cxnSpLocks/>
          </p:cNvCxnSpPr>
          <p:nvPr/>
        </p:nvCxnSpPr>
        <p:spPr>
          <a:xfrm>
            <a:off x="5715754" y="1428983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8A884E-63F9-060C-1FF1-F6CF85530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9" b="4009"/>
          <a:stretch>
            <a:fillRect/>
          </a:stretch>
        </p:blipFill>
        <p:spPr bwMode="auto">
          <a:xfrm>
            <a:off x="5797550" y="896292"/>
            <a:ext cx="6394450" cy="568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061FAD-770A-6FA2-B534-373CB110D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812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DF0FEE-3BDC-2965-DDAA-CA8A61DE6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7A53D-9F36-230F-923A-4A9625A914F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34FE772-FCE2-5547-6E28-A343AA3A181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241878"/>
            <a:ext cx="5478741" cy="479678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Cache Coherence</a:t>
            </a:r>
            <a:r>
              <a:rPr lang="en-US" dirty="0">
                <a:latin typeface="Spectral"/>
              </a:rPr>
              <a:t>: Ensuring that data in the cache remains consistent with the source of truth (e.g., the database).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Cache Invalidation</a:t>
            </a:r>
            <a:r>
              <a:rPr lang="en-US" dirty="0">
                <a:latin typeface="Spectral"/>
              </a:rPr>
              <a:t>: Determining when and how to update or remove stale data from the cache.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Cold Start</a:t>
            </a:r>
            <a:r>
              <a:rPr lang="en-US" dirty="0">
                <a:latin typeface="Spectral"/>
              </a:rPr>
              <a:t>: Handling scenarios when the cache is empty, such as after a system restart.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Cache Eviction Policies</a:t>
            </a:r>
            <a:r>
              <a:rPr lang="en-US" dirty="0">
                <a:latin typeface="Spectral"/>
              </a:rPr>
              <a:t>: Deciding which items to remove when the cache reaches capacity (e.g., Least Recently Used, Least Frequently Used).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Cache Penetration</a:t>
            </a:r>
            <a:r>
              <a:rPr lang="en-US" dirty="0">
                <a:latin typeface="Spectral"/>
              </a:rPr>
              <a:t>: Preventing malicious attempts to repeatedly query for non-existent data, potentially overwhelming the backend.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6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Spectral"/>
              </a:rPr>
              <a:t>Cache Stampede</a:t>
            </a:r>
            <a:r>
              <a:rPr lang="en-US" dirty="0">
                <a:latin typeface="Spectral"/>
              </a:rPr>
              <a:t>: Managing situations where many concurrent requests attempt to rebuild the cache simultaneously.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89F1F2-4F2F-64F2-D599-00043229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IN" dirty="0"/>
              <a:t>Challenges and Considerations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805D660-0177-46E8-C568-F99D4E7C8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1EFC54-9302-1DE8-5102-775AE918963C}"/>
              </a:ext>
            </a:extLst>
          </p:cNvPr>
          <p:cNvCxnSpPr>
            <a:cxnSpLocks/>
          </p:cNvCxnSpPr>
          <p:nvPr/>
        </p:nvCxnSpPr>
        <p:spPr>
          <a:xfrm>
            <a:off x="6096000" y="1596550"/>
            <a:ext cx="0" cy="46213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66F0733-210D-89E5-4412-3B9EC67C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847803"/>
            <a:ext cx="6096000" cy="40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4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5E3F49-2767-EC3D-CB53-68946E0EC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7B332-AF48-5B8B-4EF4-B8787B8419F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FEB177-5AFB-0CC5-40B4-322E63B9529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6733" y="1356965"/>
            <a:ext cx="11326862" cy="522608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Cache the Right Data:</a:t>
            </a:r>
            <a:r>
              <a:rPr lang="en-US" sz="1600" dirty="0">
                <a:latin typeface="Spectral"/>
              </a:rPr>
              <a:t> Focus on caching data that is expensive to compute or retrieve and that is frequently accessed.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Set Appropriate TTLs:</a:t>
            </a:r>
            <a:r>
              <a:rPr lang="en-US" sz="1600" dirty="0">
                <a:latin typeface="Spectral"/>
              </a:rPr>
              <a:t> Use TTLs to automatically invalidate cache entries and prevent stale data.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Consider Cache Warming</a:t>
            </a:r>
            <a:r>
              <a:rPr lang="en-US" sz="1600" dirty="0">
                <a:latin typeface="Spectral"/>
              </a:rPr>
              <a:t>: Preload essential data into the cache to avoid cold starts.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Monitor Cache Performance:</a:t>
            </a:r>
            <a:r>
              <a:rPr lang="en-US" sz="1600" dirty="0">
                <a:latin typeface="Spectral"/>
              </a:rPr>
              <a:t> Regularly monitor cache hit/miss ratios and adjust caching strategies based on usage patterns.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Use Layered Caching:</a:t>
            </a:r>
            <a:r>
              <a:rPr lang="en-US" sz="1600" dirty="0">
                <a:latin typeface="Spectral"/>
              </a:rPr>
              <a:t> Implement caching at multiple layers (e.g., client-side, server-side, CDN) to maximize performance benefits.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0" dirty="0">
              <a:latin typeface="Spectral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latin typeface="Spectral"/>
              </a:rPr>
              <a:t>Handle Cache Misses Gracefully:</a:t>
            </a:r>
            <a:r>
              <a:rPr lang="en-US" sz="1600" dirty="0">
                <a:latin typeface="Spectral"/>
              </a:rPr>
              <a:t> Ensure that the system can handle cache misses efficiently without significant performance degradation.</a:t>
            </a:r>
          </a:p>
          <a:p>
            <a:endParaRPr lang="en-US" sz="1600" dirty="0">
              <a:latin typeface="Spectral"/>
            </a:endParaRPr>
          </a:p>
          <a:p>
            <a:r>
              <a:rPr lang="en-US" sz="1400" dirty="0">
                <a:latin typeface="Spectral"/>
              </a:rPr>
              <a:t>Caching is a powerful technique in system design that, when implemented correctly, can drastically improve the performance, scalability, and cost-efficiency of a system.</a:t>
            </a:r>
          </a:p>
          <a:p>
            <a:r>
              <a:rPr lang="en-US" sz="1400" dirty="0">
                <a:latin typeface="Spectral"/>
              </a:rPr>
              <a:t>However, it comes with its own set of challenges, particularly around consistency and invalidation.</a:t>
            </a:r>
          </a:p>
          <a:p>
            <a:r>
              <a:rPr lang="en-US" sz="1400" dirty="0">
                <a:latin typeface="Spectral"/>
              </a:rPr>
              <a:t>By understanding the different types of caches, cache placement strategies, and best practices, you can design a robust caching strategy that meets the needs of your application.</a:t>
            </a:r>
          </a:p>
          <a:p>
            <a:endParaRPr lang="en-US" sz="1600" dirty="0">
              <a:latin typeface="Spectr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55DB3F-F0F5-4EE4-27C9-AF885E39E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733" y="100863"/>
            <a:ext cx="10657436" cy="913126"/>
          </a:xfrm>
        </p:spPr>
        <p:txBody>
          <a:bodyPr/>
          <a:lstStyle/>
          <a:p>
            <a:r>
              <a:rPr lang="en-US" dirty="0"/>
              <a:t>Best Practices for Implementing Caching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A0F7F5-4A6D-983F-9FCF-81BAB7440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43529" y="-706430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050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2780</TotalTime>
  <Words>964</Words>
  <Application>Microsoft Office PowerPoint</Application>
  <PresentationFormat>Widescreen</PresentationFormat>
  <Paragraphs>107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等线</vt:lpstr>
      <vt:lpstr>Abadi</vt:lpstr>
      <vt:lpstr>Arial</vt:lpstr>
      <vt:lpstr>Calibri</vt:lpstr>
      <vt:lpstr>Posterama Text Black</vt:lpstr>
      <vt:lpstr>Posterama Text SemiBold</vt:lpstr>
      <vt:lpstr>Spectral</vt:lpstr>
      <vt:lpstr>Wingdings</vt:lpstr>
      <vt:lpstr>Office 主题​​</vt:lpstr>
      <vt:lpstr>What is Caching ?</vt:lpstr>
      <vt:lpstr>Why Use Caching ?</vt:lpstr>
      <vt:lpstr>Types of Caching</vt:lpstr>
      <vt:lpstr>Types of Caching</vt:lpstr>
      <vt:lpstr>Caching Strategies</vt:lpstr>
      <vt:lpstr>Cache Eviction Policies</vt:lpstr>
      <vt:lpstr>Challenges and Considerations</vt:lpstr>
      <vt:lpstr>Best Practices for Implementing Caching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Arnab Das</dc:creator>
  <cp:lastModifiedBy>Arnab Das</cp:lastModifiedBy>
  <cp:revision>226</cp:revision>
  <dcterms:created xsi:type="dcterms:W3CDTF">2024-08-09T17:51:35Z</dcterms:created>
  <dcterms:modified xsi:type="dcterms:W3CDTF">2025-07-12T09:14:18Z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